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72" r:id="rId23"/>
    <p:sldId id="265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108" d="100"/>
          <a:sy n="108" d="100"/>
        </p:scale>
        <p:origin x="1184" y="376"/>
      </p:cViewPr>
      <p:guideLst/>
    </p:cSldViewPr>
  </p:slideViewPr>
  <p:outlineViewPr>
    <p:cViewPr>
      <p:scale>
        <a:sx n="33" d="100"/>
        <a:sy n="33" d="100"/>
      </p:scale>
      <p:origin x="0" y="-162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CB91E-C0A5-AA4F-A352-F2FCA7033776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7A725-FE5B-8E48-9BA2-0FC313C2AB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5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046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57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779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027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333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564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94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15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93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327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11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482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837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483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972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10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8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148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072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1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46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149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7A725-FE5B-8E48-9BA2-0FC313C2AB5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31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15BA-D3C5-1D4C-925F-35DEDD752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42D26-647A-B242-BDFD-6F7D44DDE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15B3-760E-634E-8CC4-E92042D4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6BCCC-828F-4C4D-892C-C17F8F58B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D29EF-7058-A246-B95C-8C978B41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18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94DD-12C7-B448-9CFD-6859B9E8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2055D-B92F-3A4B-9988-6BC9BA7E4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CA81B-0AF4-DA4F-89FD-62BD010D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A2CDC-29C8-914B-A933-87D2AE6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99CF8-4D6F-4A4A-BF12-C1E41A9D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35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81808A-D7AC-A343-AD81-4B260530C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71FCE-F380-BE48-A083-1C54C491C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B5D63-715B-014B-8A0B-2BBB6F0E2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FF419-87CB-8242-8AFA-6CBD1C50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3DE97-AC2C-C24C-AE68-5C84F51E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50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265A-DF7F-C647-A075-A1E26257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5CCA-B236-EF4E-B8B5-E0E8E9C4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B84EC-923D-7D44-AA5D-45ED8CD6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3D73E-CE2A-9B40-8A00-289C1BF2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D639A-9396-A84D-BCA0-3E5ED4F7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88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4F8A-CC10-DF48-AF2A-3DEB0374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509C6-5A7F-394C-85FF-8752B62FE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D2A8F-A5EB-B24C-BAFD-072EC011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1351C-6D8E-5645-BE1F-3ACE5E90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08D27-A5D0-2940-BD38-07825F82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78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E7B5-DD55-D744-8C40-88681827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8824-01E5-D74E-8593-10D2542BD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E70BF-8A34-4440-9BC6-79EFE4A33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92C5E-FB22-5440-A3A3-54F2C599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78EEA-60EC-574D-8358-1A23E029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4BD5C-E659-9E42-B1B4-4D1AFA06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86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C72C-9800-9146-8308-7E3C18F7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D83A3-CFBD-AB4D-945A-2CECE2B89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E3636-A82D-9A44-9776-F24590065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B46E1-5A87-A044-861D-938A7507B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FC0A6-7E96-904E-BDA0-C096A2386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5F19A-8F8B-DE47-8940-6E3EA042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0C6E7-FD4A-1E44-AEB7-1FC58EE7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7DF00-C82A-F042-972C-3F8DF735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497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FBB-B8FE-3E4F-A640-4945A449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31262-EB56-9F48-99AB-80C9D3A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7B070-FE1E-CC44-BA18-78F05912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866CD-BFD3-C048-8CDA-288A0802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64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D6901-620A-3C44-9B34-A57A00B6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DABEC-F85E-6C4A-8487-13431209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A19E4-9851-1241-8D0C-9A327CC2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108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8A9A-ABE0-2F47-AE32-C0529B88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3C85-B755-4D42-B4BA-61BCAE0E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F4EBA-A8EF-CA4F-808B-398C28C97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F7D8D-204D-E04B-94B9-21CA84428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6DD97-3F24-3C4F-B970-EA6C6F0E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AC258-6CFB-DD43-A61D-F20D19FE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6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2D63-0ACB-AA4E-AF39-34A5B721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4355C-622F-4746-BFD8-AE06540A3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1CC85-39C4-4140-B4FF-47C4A9E87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61196-89FB-EA40-BEC9-2D7F728F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220E0-3AAE-254A-BC47-AC3221DD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5370F-9F99-474B-AB93-0A04E676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7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50CA9D-AF98-C944-BCE8-3EDA7F63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0E7C2-F462-AB47-A22D-E97048A53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98F94-CAC3-4B40-AEE1-097AD37EE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DD4D2-880F-D64A-9621-C117376F3573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58930-EC78-B441-A551-BF7A07FC6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E256-5BD3-E94C-AE1A-9052E570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E7225-AC99-7341-B2AA-34F78DE01D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47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l-train-us-112.authentication.us10.hana.ondemand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viewer/a86b12f81f424c45a0e7c83c1d5025c4/1904B/en-US/65df4d78cb6b485aab2c9fb11ae89ac1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foundry/cli#downloa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developers.sap.com/tutorials/cp-cf-download-cli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min.io:9000/minio/logi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postman/fhbjgbiflinjbdggehcddcbncdddom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search/postman%20intercep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l-train+us-112@sap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ml-train+us-112@sap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tools.hana.ondemand.com/#mlfound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F2897-A876-2542-8539-0A00AADEE46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556477" y="0"/>
            <a:ext cx="8635524" cy="699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18A13-55CC-4B46-B713-0B32AAB45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3" y="493203"/>
            <a:ext cx="2921637" cy="2387600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dirty="0">
                <a:latin typeface="BentonSans Medium" panose="02000503000000020004" pitchFamily="2" charset="0"/>
              </a:rPr>
              <a:t>SAP</a:t>
            </a:r>
            <a:br>
              <a:rPr lang="fr-FR" sz="3600" dirty="0">
                <a:latin typeface="BentonSans Medium" panose="02000503000000020004" pitchFamily="2" charset="0"/>
              </a:rPr>
            </a:br>
            <a:r>
              <a:rPr lang="fr-FR" sz="3600" dirty="0">
                <a:latin typeface="BentonSans Medium" panose="02000503000000020004" pitchFamily="2" charset="0"/>
              </a:rPr>
              <a:t>Leonardo</a:t>
            </a:r>
            <a:br>
              <a:rPr lang="fr-FR" sz="3600" dirty="0">
                <a:latin typeface="BentonSans Medium" panose="02000503000000020004" pitchFamily="2" charset="0"/>
              </a:rPr>
            </a:br>
            <a:r>
              <a:rPr lang="fr-FR" sz="3600" dirty="0">
                <a:latin typeface="BentonSans Medium" panose="02000503000000020004" pitchFamily="2" charset="0"/>
              </a:rPr>
              <a:t>Machine Learning </a:t>
            </a:r>
            <a:r>
              <a:rPr lang="fr-FR" sz="3600" dirty="0" err="1">
                <a:latin typeface="BentonSans Medium" panose="02000503000000020004" pitchFamily="2" charset="0"/>
              </a:rPr>
              <a:t>Foundation</a:t>
            </a:r>
            <a:endParaRPr lang="fr-FR" sz="3600" dirty="0">
              <a:latin typeface="BentonSans Medium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C6485-9CA6-4646-BF61-59A308304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43" y="5058888"/>
            <a:ext cx="2755041" cy="1491374"/>
          </a:xfrm>
        </p:spPr>
        <p:txBody>
          <a:bodyPr/>
          <a:lstStyle/>
          <a:p>
            <a:r>
              <a:rPr lang="fr-FR" b="1" dirty="0">
                <a:latin typeface="BentonSans" panose="02000503000000020004" pitchFamily="2" charset="0"/>
              </a:rPr>
              <a:t>Cloud Cockpit</a:t>
            </a:r>
          </a:p>
          <a:p>
            <a:r>
              <a:rPr lang="fr-FR" b="1" dirty="0">
                <a:latin typeface="BentonSans" panose="02000503000000020004" pitchFamily="2" charset="0"/>
              </a:rPr>
              <a:t>CLI</a:t>
            </a:r>
          </a:p>
          <a:p>
            <a:r>
              <a:rPr lang="fr-FR" b="1" dirty="0">
                <a:latin typeface="BentonSans" panose="02000503000000020004" pitchFamily="2" charset="0"/>
              </a:rPr>
              <a:t>BYOM</a:t>
            </a:r>
          </a:p>
          <a:p>
            <a:endParaRPr lang="fr-FR" b="1" dirty="0">
              <a:latin typeface="BentonSans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68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CC7C-8CD0-034C-BEC6-079957DB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Setting/Getting </a:t>
            </a:r>
            <a:r>
              <a:rPr lang="en-US" b="1" dirty="0" err="1"/>
              <a:t>sapml</a:t>
            </a:r>
            <a:r>
              <a:rPr lang="en-US" b="1" dirty="0"/>
              <a:t> config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F8F75-4C49-614B-9014-EB5A4FBB9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cf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sapml</a:t>
            </a:r>
            <a:r>
              <a:rPr lang="en-US" dirty="0"/>
              <a:t> config </a:t>
            </a:r>
            <a:r>
              <a:rPr lang="en-US" dirty="0">
                <a:solidFill>
                  <a:srgbClr val="FF0000"/>
                </a:solidFill>
              </a:rPr>
              <a:t>get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sz="2000" dirty="0" err="1"/>
              <a:t>cf</a:t>
            </a:r>
            <a:r>
              <a:rPr lang="fr-FR" sz="2000" dirty="0"/>
              <a:t> </a:t>
            </a:r>
            <a:r>
              <a:rPr lang="fr-FR" sz="2000" dirty="0" err="1">
                <a:highlight>
                  <a:srgbClr val="FFFF00"/>
                </a:highlight>
              </a:rPr>
              <a:t>sapml</a:t>
            </a:r>
            <a:r>
              <a:rPr lang="fr-FR" sz="2000" dirty="0"/>
              <a:t> config </a:t>
            </a:r>
            <a:r>
              <a:rPr lang="fr-FR" sz="2000" dirty="0">
                <a:solidFill>
                  <a:srgbClr val="FF0000"/>
                </a:solidFill>
              </a:rPr>
              <a:t>set </a:t>
            </a:r>
            <a:r>
              <a:rPr lang="fr-FR" sz="2000" b="1" dirty="0" err="1"/>
              <a:t>auth_server</a:t>
            </a:r>
            <a:r>
              <a:rPr lang="fr-FR" sz="2000" b="1" dirty="0"/>
              <a:t> </a:t>
            </a:r>
            <a:r>
              <a:rPr lang="fr-FR" sz="2000" dirty="0">
                <a:hlinkClick r:id="rId3"/>
              </a:rPr>
              <a:t>https://ml-train-us-112.authentication.us10.hana.ondemand.com</a:t>
            </a:r>
            <a:endParaRPr lang="fr-FR" sz="2000" dirty="0"/>
          </a:p>
          <a:p>
            <a:endParaRPr lang="fr-FR" dirty="0"/>
          </a:p>
          <a:p>
            <a:r>
              <a:rPr lang="fr-FR" sz="2000" dirty="0" err="1"/>
              <a:t>cf</a:t>
            </a:r>
            <a:r>
              <a:rPr lang="fr-FR" sz="2000" dirty="0"/>
              <a:t> </a:t>
            </a:r>
            <a:r>
              <a:rPr lang="fr-FR" sz="2000" dirty="0" err="1">
                <a:highlight>
                  <a:srgbClr val="FFFF00"/>
                </a:highlight>
              </a:rPr>
              <a:t>sapml</a:t>
            </a:r>
            <a:r>
              <a:rPr lang="fr-FR" sz="2000" dirty="0"/>
              <a:t> config </a:t>
            </a:r>
            <a:r>
              <a:rPr lang="fr-FR" sz="2000" dirty="0">
                <a:solidFill>
                  <a:srgbClr val="FF0000"/>
                </a:solidFill>
              </a:rPr>
              <a:t>set </a:t>
            </a:r>
            <a:r>
              <a:rPr lang="fr-FR" sz="2000" b="1" dirty="0" err="1"/>
              <a:t>job_api</a:t>
            </a:r>
            <a:r>
              <a:rPr lang="fr-FR" sz="2000" b="1" dirty="0"/>
              <a:t> </a:t>
            </a:r>
            <a:r>
              <a:rPr lang="fr-FR" sz="2000" dirty="0"/>
              <a:t>https://training.prod.us-east-1.aws.ml.hana.ondemand.com</a:t>
            </a:r>
            <a:endParaRPr lang="fr-FR" dirty="0"/>
          </a:p>
          <a:p>
            <a:endParaRPr lang="fr-FR" sz="2000" dirty="0"/>
          </a:p>
          <a:p>
            <a:r>
              <a:rPr lang="fr-FR" sz="2000" dirty="0" err="1"/>
              <a:t>cf</a:t>
            </a:r>
            <a:r>
              <a:rPr lang="fr-FR" sz="2000" dirty="0"/>
              <a:t> </a:t>
            </a:r>
            <a:r>
              <a:rPr lang="fr-FR" sz="2000" dirty="0" err="1">
                <a:highlight>
                  <a:srgbClr val="FFFF00"/>
                </a:highlight>
              </a:rPr>
              <a:t>sapml</a:t>
            </a:r>
            <a:r>
              <a:rPr lang="fr-FR" sz="2000" dirty="0"/>
              <a:t> config </a:t>
            </a:r>
            <a:r>
              <a:rPr lang="fr-FR" sz="2000" dirty="0">
                <a:solidFill>
                  <a:srgbClr val="FF0000"/>
                </a:solidFill>
              </a:rPr>
              <a:t>set </a:t>
            </a:r>
            <a:r>
              <a:rPr lang="fr-FR" sz="2000" b="1" dirty="0" err="1"/>
              <a:t>retraining_image_api</a:t>
            </a:r>
            <a:r>
              <a:rPr lang="fr-FR" sz="2000" b="1" dirty="0"/>
              <a:t> </a:t>
            </a:r>
            <a:r>
              <a:rPr lang="fr-FR" sz="1800" dirty="0"/>
              <a:t>https://mlfproduction-retrain-image-api.cfapps.us10.hana.ondemand.com/api/v2/image/</a:t>
            </a:r>
            <a:r>
              <a:rPr lang="fr-FR" sz="1800" dirty="0" err="1"/>
              <a:t>retraining</a:t>
            </a:r>
            <a:endParaRPr lang="fr-FR" sz="1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006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96C6-CA0A-8940-B3A0-906C3884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Init</a:t>
            </a:r>
            <a:r>
              <a:rPr lang="fr-FR" dirty="0"/>
              <a:t> and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sapml</a:t>
            </a:r>
            <a:r>
              <a:rPr lang="fr-FR" dirty="0"/>
              <a:t> </a:t>
            </a:r>
            <a:r>
              <a:rPr lang="fr-FR" dirty="0" err="1"/>
              <a:t>fs</a:t>
            </a:r>
            <a:r>
              <a:rPr lang="fr-FR" dirty="0"/>
              <a:t> (file system)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E9C80A-565F-3D41-A2AA-63CF161DB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691" y="1905506"/>
            <a:ext cx="608051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fr-FR" sz="240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cf </a:t>
            </a:r>
            <a:r>
              <a:rPr kumimoji="0" lang="de-DE" altLang="fr-FR" sz="240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highlight>
                  <a:srgbClr val="FFFF00"/>
                </a:highlight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sapml</a:t>
            </a:r>
            <a:r>
              <a:rPr kumimoji="0" lang="de-DE" altLang="fr-FR" sz="240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de-DE" altLang="fr-FR" sz="240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fs</a:t>
            </a:r>
            <a:r>
              <a:rPr kumimoji="0" lang="de-DE" altLang="fr-FR" sz="240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de-DE" altLang="fr-FR" sz="240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init</a:t>
            </a:r>
            <a:endParaRPr kumimoji="0" lang="de-DE" altLang="fr-FR" sz="240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BentonSans" panose="02000503000000020004" pitchFamily="2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de-DE" altLang="fr-FR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ntonSans" panose="02000503000000020004" pitchFamily="2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fr-FR" sz="240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cf </a:t>
            </a:r>
            <a:r>
              <a:rPr kumimoji="0" lang="de-DE" altLang="fr-FR" sz="240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highlight>
                  <a:srgbClr val="FFFF00"/>
                </a:highlight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sapml</a:t>
            </a:r>
            <a:r>
              <a:rPr kumimoji="0" lang="de-DE" altLang="fr-FR" sz="240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de-DE" altLang="fr-FR" sz="240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fs</a:t>
            </a:r>
            <a:r>
              <a:rPr kumimoji="0" lang="de-DE" altLang="fr-FR" sz="240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de-DE" altLang="fr-FR" sz="240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BentonSans" panose="02000503000000020004" pitchFamily="2" charset="0"/>
                <a:ea typeface="Calibri" panose="020F0502020204030204" pitchFamily="34" charset="0"/>
                <a:cs typeface="Courier New" panose="02070309020205020404" pitchFamily="49" charset="0"/>
              </a:rPr>
              <a:t>list</a:t>
            </a:r>
            <a:r>
              <a:rPr kumimoji="0" lang="de-DE" altLang="fr-FR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ntonSans" panose="02000503000000020004" pitchFamily="2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altLang="fr-FR" sz="2400" dirty="0">
              <a:latin typeface="BentonSans" panose="02000503000000020004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fr-F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cf</a:t>
            </a:r>
            <a:r>
              <a:rPr kumimoji="0" lang="en-US" altLang="fr-F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fr-FR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sapml</a:t>
            </a:r>
            <a:r>
              <a:rPr kumimoji="0" lang="en-US" altLang="fr-FR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fs list Brands/training/</a:t>
            </a:r>
            <a:r>
              <a:rPr kumimoji="0" lang="en-US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fr-F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de-DE" altLang="fr-FR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ntonSans" panose="02000503000000020004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de-DE" altLang="fr-FR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ntonSans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fr-FR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ntonSans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F774-1743-DC4C-9E73-EFF94078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(</a:t>
            </a:r>
            <a:r>
              <a:rPr lang="fr-FR" sz="3600" dirty="0" err="1"/>
              <a:t>Optional</a:t>
            </a:r>
            <a:r>
              <a:rPr lang="fr-FR" sz="3600" dirty="0"/>
              <a:t>) </a:t>
            </a:r>
            <a:r>
              <a:rPr lang="fr-FR" dirty="0" err="1"/>
              <a:t>Uploading</a:t>
            </a:r>
            <a:r>
              <a:rPr lang="fr-FR" dirty="0"/>
              <a:t> images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retraining</a:t>
            </a:r>
            <a:r>
              <a:rPr lang="fr-FR" dirty="0"/>
              <a:t> </a:t>
            </a:r>
            <a:r>
              <a:rPr lang="fr-FR" b="1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6434-ED21-D34B-8085-CE5743F0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https://help.sap.com/viewer/a86b12f81f424c45a0e7c83c1d5025c4/1904B/en-US/65df4d78cb6b485aab2c9fb11ae89ac1.html</a:t>
            </a:r>
            <a:endParaRPr lang="fr-FR" dirty="0"/>
          </a:p>
          <a:p>
            <a:endParaRPr lang="fr-FR" dirty="0"/>
          </a:p>
          <a:p>
            <a:r>
              <a:rPr lang="fr-FR" dirty="0"/>
              <a:t>Install </a:t>
            </a:r>
            <a:r>
              <a:rPr lang="fr-FR" dirty="0" err="1"/>
              <a:t>Minio</a:t>
            </a:r>
            <a:endParaRPr lang="fr-FR" dirty="0"/>
          </a:p>
          <a:p>
            <a:pPr marL="457200" lvl="1" indent="0">
              <a:buNone/>
            </a:pPr>
            <a:r>
              <a:rPr lang="fr-FR" i="1" dirty="0" err="1"/>
              <a:t>brew</a:t>
            </a:r>
            <a:r>
              <a:rPr lang="fr-FR" i="1" dirty="0"/>
              <a:t> </a:t>
            </a:r>
            <a:r>
              <a:rPr lang="fr-FR" i="1" dirty="0" err="1"/>
              <a:t>install</a:t>
            </a:r>
            <a:r>
              <a:rPr lang="fr-FR" i="1" dirty="0"/>
              <a:t> </a:t>
            </a:r>
            <a:r>
              <a:rPr lang="fr-FR" i="1" dirty="0" err="1"/>
              <a:t>minio</a:t>
            </a:r>
            <a:r>
              <a:rPr lang="fr-FR" i="1" dirty="0"/>
              <a:t>/stable/</a:t>
            </a:r>
            <a:r>
              <a:rPr lang="fr-FR" i="1" dirty="0" err="1"/>
              <a:t>minio</a:t>
            </a:r>
            <a:endParaRPr lang="fr-FR" i="1" dirty="0"/>
          </a:p>
          <a:p>
            <a:r>
              <a:rPr lang="fr-FR" dirty="0"/>
              <a:t>Install </a:t>
            </a:r>
            <a:r>
              <a:rPr lang="fr-FR" dirty="0" err="1"/>
              <a:t>minio</a:t>
            </a:r>
            <a:r>
              <a:rPr lang="fr-FR" dirty="0"/>
              <a:t>/mc</a:t>
            </a:r>
          </a:p>
          <a:p>
            <a:pPr marL="457200" lvl="1" indent="0">
              <a:buNone/>
            </a:pPr>
            <a:r>
              <a:rPr lang="fr-FR" i="1" dirty="0" err="1"/>
              <a:t>brew</a:t>
            </a:r>
            <a:r>
              <a:rPr lang="fr-FR" i="1" dirty="0"/>
              <a:t> </a:t>
            </a:r>
            <a:r>
              <a:rPr lang="fr-FR" i="1" dirty="0" err="1"/>
              <a:t>install</a:t>
            </a:r>
            <a:r>
              <a:rPr lang="fr-FR" i="1" dirty="0"/>
              <a:t> </a:t>
            </a:r>
            <a:r>
              <a:rPr lang="fr-FR" i="1" dirty="0" err="1"/>
              <a:t>minio</a:t>
            </a:r>
            <a:r>
              <a:rPr lang="fr-FR" i="1" dirty="0"/>
              <a:t>/stable/mc</a:t>
            </a:r>
          </a:p>
          <a:p>
            <a:r>
              <a:rPr lang="fr-FR" i="1" dirty="0" err="1"/>
              <a:t>Cf</a:t>
            </a:r>
            <a:r>
              <a:rPr lang="fr-FR" i="1" dirty="0"/>
              <a:t> </a:t>
            </a:r>
            <a:r>
              <a:rPr lang="fr-FR" i="1" dirty="0" err="1">
                <a:highlight>
                  <a:srgbClr val="FFFF00"/>
                </a:highlight>
              </a:rPr>
              <a:t>sapml</a:t>
            </a:r>
            <a:r>
              <a:rPr lang="fr-FR" i="1" dirty="0"/>
              <a:t> </a:t>
            </a:r>
            <a:r>
              <a:rPr lang="fr-FR" i="1" dirty="0" err="1"/>
              <a:t>fs</a:t>
            </a:r>
            <a:r>
              <a:rPr lang="fr-FR" i="1" dirty="0"/>
              <a:t> config  </a:t>
            </a:r>
            <a:r>
              <a:rPr lang="fr-FR" i="1" dirty="0">
                <a:solidFill>
                  <a:srgbClr val="00B050"/>
                </a:solidFill>
              </a:rPr>
              <a:t>// to </a:t>
            </a:r>
            <a:r>
              <a:rPr lang="fr-FR" i="1" dirty="0" err="1">
                <a:solidFill>
                  <a:srgbClr val="00B050"/>
                </a:solidFill>
              </a:rPr>
              <a:t>retrieve</a:t>
            </a:r>
            <a:r>
              <a:rPr lang="fr-FR" i="1" dirty="0">
                <a:solidFill>
                  <a:srgbClr val="00B050"/>
                </a:solidFill>
              </a:rPr>
              <a:t> </a:t>
            </a:r>
            <a:r>
              <a:rPr lang="fr-FR" i="1" dirty="0" err="1">
                <a:solidFill>
                  <a:srgbClr val="00B050"/>
                </a:solidFill>
              </a:rPr>
              <a:t>credentials</a:t>
            </a:r>
            <a:r>
              <a:rPr lang="fr-FR" i="1" dirty="0">
                <a:solidFill>
                  <a:srgbClr val="00B050"/>
                </a:solidFill>
              </a:rPr>
              <a:t> and end point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319FD-E64E-B04A-A35E-FCE0695D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640" y="5684108"/>
            <a:ext cx="8464165" cy="8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F774-1743-DC4C-9E73-EFF94078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(</a:t>
            </a:r>
            <a:r>
              <a:rPr lang="fr-FR" sz="3600" dirty="0" err="1"/>
              <a:t>Optional</a:t>
            </a:r>
            <a:r>
              <a:rPr lang="fr-FR" sz="3600" dirty="0"/>
              <a:t>) </a:t>
            </a:r>
            <a:r>
              <a:rPr lang="fr-FR" dirty="0" err="1"/>
              <a:t>Uploading</a:t>
            </a:r>
            <a:r>
              <a:rPr lang="fr-FR" dirty="0"/>
              <a:t> images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retraining</a:t>
            </a:r>
            <a:r>
              <a:rPr lang="fr-FR" dirty="0"/>
              <a:t> </a:t>
            </a:r>
            <a:r>
              <a:rPr lang="fr-FR" b="1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4AF893-23E9-9346-8E9B-128870B0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7837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 To </a:t>
            </a:r>
            <a:r>
              <a:rPr lang="fr-FR" dirty="0" err="1"/>
              <a:t>retrieve</a:t>
            </a:r>
            <a:r>
              <a:rPr lang="fr-FR" dirty="0"/>
              <a:t> the </a:t>
            </a:r>
            <a:r>
              <a:rPr lang="fr-FR" dirty="0" err="1"/>
              <a:t>credentials</a:t>
            </a:r>
            <a:r>
              <a:rPr lang="fr-FR" dirty="0"/>
              <a:t>, </a:t>
            </a:r>
            <a:r>
              <a:rPr lang="fr-FR" dirty="0" err="1"/>
              <a:t>submit</a:t>
            </a:r>
            <a:r>
              <a:rPr lang="fr-FR" dirty="0"/>
              <a:t> a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to </a:t>
            </a:r>
            <a:r>
              <a:rPr lang="fr-FR" i="1" dirty="0"/>
              <a:t>&lt;IMAGE_RETRAIN_API_URL&gt;</a:t>
            </a:r>
            <a:r>
              <a:rPr lang="fr-FR" dirty="0"/>
              <a:t>/</a:t>
            </a:r>
            <a:r>
              <a:rPr lang="fr-FR" dirty="0" err="1"/>
              <a:t>storage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49A4C-AEDE-2642-848F-5929025D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5" y="3190263"/>
            <a:ext cx="5556422" cy="3120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9D6F8-5019-D342-9CE4-1DF6A3148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747" y="3787346"/>
            <a:ext cx="6223686" cy="29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7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F774-1743-DC4C-9E73-EFF94078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(</a:t>
            </a:r>
            <a:r>
              <a:rPr lang="fr-FR" sz="3600" dirty="0" err="1"/>
              <a:t>Optional</a:t>
            </a:r>
            <a:r>
              <a:rPr lang="fr-FR" sz="3600" dirty="0"/>
              <a:t>) </a:t>
            </a:r>
            <a:r>
              <a:rPr lang="fr-FR" dirty="0" err="1"/>
              <a:t>Uploading</a:t>
            </a:r>
            <a:r>
              <a:rPr lang="fr-FR" dirty="0"/>
              <a:t> images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retraining</a:t>
            </a:r>
            <a:r>
              <a:rPr lang="fr-FR" dirty="0"/>
              <a:t> </a:t>
            </a:r>
            <a:r>
              <a:rPr lang="fr-FR" b="1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6434-ED21-D34B-8085-CE5743F0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Recursively</a:t>
            </a:r>
            <a:r>
              <a:rPr lang="fr-FR" dirty="0"/>
              <a:t> </a:t>
            </a:r>
            <a:r>
              <a:rPr lang="fr-FR" dirty="0" err="1"/>
              <a:t>upload</a:t>
            </a:r>
            <a:r>
              <a:rPr lang="fr-FR" dirty="0"/>
              <a:t> the local directory </a:t>
            </a:r>
            <a:r>
              <a:rPr lang="fr-FR" dirty="0" err="1"/>
              <a:t>jewelry_local</a:t>
            </a:r>
            <a:r>
              <a:rPr lang="fr-FR" dirty="0"/>
              <a:t> to </a:t>
            </a:r>
            <a:r>
              <a:rPr lang="fr-FR" dirty="0" err="1"/>
              <a:t>remote</a:t>
            </a:r>
            <a:r>
              <a:rPr lang="fr-FR" dirty="0"/>
              <a:t> directory “</a:t>
            </a:r>
            <a:r>
              <a:rPr lang="fr-FR" dirty="0" err="1"/>
              <a:t>jewelry</a:t>
            </a:r>
            <a:r>
              <a:rPr lang="fr-FR" dirty="0"/>
              <a:t>”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credentials</a:t>
            </a:r>
            <a:r>
              <a:rPr lang="fr-FR" dirty="0"/>
              <a:t> once: </a:t>
            </a:r>
          </a:p>
          <a:p>
            <a:pPr marL="457200" lvl="1" indent="0">
              <a:buNone/>
            </a:pPr>
            <a:r>
              <a:rPr lang="fr-FR" sz="2000" i="1" dirty="0"/>
              <a:t>./mc config host </a:t>
            </a:r>
            <a:r>
              <a:rPr lang="fr-FR" sz="2000" i="1" dirty="0" err="1"/>
              <a:t>add</a:t>
            </a:r>
            <a:r>
              <a:rPr lang="fr-FR" sz="2000" i="1" dirty="0"/>
              <a:t> saps3 https://&lt;</a:t>
            </a:r>
            <a:r>
              <a:rPr lang="fr-FR" sz="2000" i="1" dirty="0" err="1"/>
              <a:t>endpoint</a:t>
            </a:r>
            <a:r>
              <a:rPr lang="fr-FR" sz="2000" i="1" dirty="0"/>
              <a:t>&gt; &lt;</a:t>
            </a:r>
            <a:r>
              <a:rPr lang="fr-FR" sz="2000" i="1" dirty="0" err="1"/>
              <a:t>access_key</a:t>
            </a:r>
            <a:r>
              <a:rPr lang="fr-FR" sz="2000" i="1" dirty="0"/>
              <a:t>&gt; &lt;</a:t>
            </a:r>
            <a:r>
              <a:rPr lang="fr-FR" sz="2000" i="1" dirty="0" err="1"/>
              <a:t>secret_key</a:t>
            </a:r>
            <a:r>
              <a:rPr lang="fr-FR" sz="2000" i="1" dirty="0"/>
              <a:t>&gt;. </a:t>
            </a:r>
          </a:p>
          <a:p>
            <a:pPr marL="457200" lvl="1" indent="0">
              <a:buNone/>
            </a:pPr>
            <a:endParaRPr lang="fr-FR" sz="2000" i="1" dirty="0"/>
          </a:p>
          <a:p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upload</a:t>
            </a:r>
            <a:r>
              <a:rPr lang="fr-FR" dirty="0"/>
              <a:t> the file: </a:t>
            </a:r>
          </a:p>
          <a:p>
            <a:pPr marL="457200" lvl="1" indent="0">
              <a:buNone/>
            </a:pPr>
            <a:r>
              <a:rPr lang="fr-FR" sz="2000" i="1" dirty="0"/>
              <a:t>./mc </a:t>
            </a:r>
            <a:r>
              <a:rPr lang="fr-FR" sz="2000" i="1" dirty="0" err="1"/>
              <a:t>cp</a:t>
            </a:r>
            <a:r>
              <a:rPr lang="fr-FR" sz="2000" i="1" dirty="0"/>
              <a:t> ~/.../</a:t>
            </a:r>
            <a:r>
              <a:rPr lang="fr-FR" sz="2000" i="1" dirty="0" err="1"/>
              <a:t>jewelry_local</a:t>
            </a:r>
            <a:r>
              <a:rPr lang="fr-FR" sz="2000" i="1" dirty="0"/>
              <a:t>  saps3/data/</a:t>
            </a:r>
            <a:r>
              <a:rPr lang="fr-FR" sz="2000" i="1" dirty="0" err="1"/>
              <a:t>jewelry</a:t>
            </a:r>
            <a:r>
              <a:rPr lang="fr-FR" sz="2000" i="1" dirty="0"/>
              <a:t> -- </a:t>
            </a:r>
            <a:r>
              <a:rPr lang="fr-FR" sz="2000" i="1" dirty="0" err="1"/>
              <a:t>recursive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803230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F774-1743-DC4C-9E73-EFF94078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Browsing</a:t>
            </a:r>
            <a:r>
              <a:rPr lang="fr-FR" dirty="0"/>
              <a:t> Repo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6434-ED21-D34B-8085-CE5743F05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Test </a:t>
            </a:r>
            <a:r>
              <a:rPr lang="fr-FR" dirty="0" err="1"/>
              <a:t>connection</a:t>
            </a:r>
            <a:r>
              <a:rPr lang="fr-FR" dirty="0"/>
              <a:t> to SAPS3: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dirty="0"/>
              <a:t>Lancer </a:t>
            </a:r>
            <a:r>
              <a:rPr lang="fr-FR" dirty="0" err="1"/>
              <a:t>Minio</a:t>
            </a:r>
            <a:r>
              <a:rPr lang="fr-FR" dirty="0"/>
              <a:t> </a:t>
            </a:r>
            <a:r>
              <a:rPr lang="fr-FR" dirty="0" err="1"/>
              <a:t>Webserver</a:t>
            </a:r>
            <a:endParaRPr lang="fr-FR" dirty="0"/>
          </a:p>
          <a:p>
            <a:pPr marL="0" indent="0">
              <a:buNone/>
            </a:pPr>
            <a:r>
              <a:rPr lang="fr-FR" i="1" dirty="0"/>
              <a:t>	https://&lt;end point&gt;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4615A-6424-2946-A35A-8C2DE14C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92204"/>
            <a:ext cx="7797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94D34-4105-4741-B133-AACD9691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446" y="4539385"/>
            <a:ext cx="3197554" cy="195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AF04-1946-3F4F-8A17-303A532F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 Access to SAPS3 </a:t>
            </a:r>
            <a:r>
              <a:rPr lang="fr-FR" dirty="0" err="1"/>
              <a:t>repository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02B43-A4BA-2A41-9924-21926B099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5852" y="1837981"/>
            <a:ext cx="4875321" cy="4351338"/>
          </a:xfrm>
        </p:spPr>
      </p:pic>
    </p:spTree>
    <p:extLst>
      <p:ext uri="{BB962C8B-B14F-4D97-AF65-F5344CB8AC3E}">
        <p14:creationId xmlns:p14="http://schemas.microsoft.com/office/powerpoint/2010/main" val="179235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52CF-6D1E-3D4D-B308-5D3926AF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Submit</a:t>
            </a:r>
            <a:r>
              <a:rPr lang="fr-FR" dirty="0"/>
              <a:t> a </a:t>
            </a:r>
            <a:r>
              <a:rPr lang="fr-FR" dirty="0" err="1"/>
              <a:t>retraining</a:t>
            </a:r>
            <a:r>
              <a:rPr lang="fr-FR" dirty="0"/>
              <a:t>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9337-0081-7446-AD78-015FE2401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Edit </a:t>
            </a:r>
            <a:r>
              <a:rPr lang="fr-FR" dirty="0" err="1"/>
              <a:t>retrain.json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Launching</a:t>
            </a:r>
            <a:r>
              <a:rPr lang="fr-FR" dirty="0"/>
              <a:t> the </a:t>
            </a:r>
            <a:r>
              <a:rPr lang="fr-FR" dirty="0" err="1"/>
              <a:t>retraining</a:t>
            </a:r>
            <a:endParaRPr lang="fr-FR" dirty="0"/>
          </a:p>
          <a:p>
            <a:pPr marL="457200" lvl="1" indent="0">
              <a:buNone/>
            </a:pPr>
            <a:r>
              <a:rPr lang="fr-FR" i="1" dirty="0" err="1"/>
              <a:t>cf</a:t>
            </a:r>
            <a:r>
              <a:rPr lang="fr-FR" i="1" dirty="0"/>
              <a:t> </a:t>
            </a:r>
            <a:r>
              <a:rPr lang="fr-FR" i="1" dirty="0" err="1"/>
              <a:t>sapml</a:t>
            </a:r>
            <a:r>
              <a:rPr lang="fr-FR" i="1" dirty="0"/>
              <a:t> </a:t>
            </a:r>
            <a:r>
              <a:rPr lang="fr-FR" i="1" dirty="0" err="1"/>
              <a:t>retraining</a:t>
            </a:r>
            <a:r>
              <a:rPr lang="fr-FR" i="1" dirty="0"/>
              <a:t> </a:t>
            </a:r>
            <a:r>
              <a:rPr lang="fr-FR" i="1" dirty="0" err="1"/>
              <a:t>job_submit</a:t>
            </a:r>
            <a:r>
              <a:rPr lang="fr-FR" i="1" dirty="0"/>
              <a:t> </a:t>
            </a:r>
            <a:r>
              <a:rPr lang="fr-FR" i="1" dirty="0" err="1"/>
              <a:t>retrain.json</a:t>
            </a:r>
            <a:r>
              <a:rPr lang="fr-FR" i="1" dirty="0"/>
              <a:t> –m image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Checking</a:t>
            </a:r>
            <a:r>
              <a:rPr lang="fr-FR" dirty="0"/>
              <a:t> the </a:t>
            </a:r>
            <a:r>
              <a:rPr lang="fr-FR" dirty="0" err="1"/>
              <a:t>status</a:t>
            </a:r>
            <a:r>
              <a:rPr lang="fr-FR" dirty="0"/>
              <a:t> : </a:t>
            </a:r>
          </a:p>
          <a:p>
            <a:pPr marL="457200" lvl="1" indent="0">
              <a:buNone/>
            </a:pPr>
            <a:r>
              <a:rPr lang="fr-FR" i="1" dirty="0" err="1"/>
              <a:t>cf</a:t>
            </a:r>
            <a:r>
              <a:rPr lang="fr-FR" i="1" dirty="0"/>
              <a:t> </a:t>
            </a:r>
            <a:r>
              <a:rPr lang="fr-FR" i="1" dirty="0" err="1"/>
              <a:t>sapml</a:t>
            </a:r>
            <a:r>
              <a:rPr lang="fr-FR" i="1" dirty="0"/>
              <a:t> </a:t>
            </a:r>
            <a:r>
              <a:rPr lang="fr-FR" i="1" dirty="0" err="1"/>
              <a:t>retraining</a:t>
            </a:r>
            <a:r>
              <a:rPr lang="fr-FR" i="1" dirty="0"/>
              <a:t> jobs –m image</a:t>
            </a:r>
          </a:p>
          <a:p>
            <a:pPr marL="457200" lvl="1" indent="0">
              <a:buNone/>
            </a:pPr>
            <a:endParaRPr lang="fr-FR" i="1" dirty="0"/>
          </a:p>
          <a:p>
            <a:r>
              <a:rPr lang="fr-FR" i="1" dirty="0"/>
              <a:t>Check Job </a:t>
            </a:r>
            <a:r>
              <a:rPr lang="fr-FR" i="1" dirty="0" err="1"/>
              <a:t>status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Swagger</a:t>
            </a:r>
            <a:r>
              <a:rPr lang="fr-FR" i="1" dirty="0"/>
              <a:t> UI </a:t>
            </a:r>
            <a:r>
              <a:rPr lang="fr-FR" i="1" dirty="0" err="1"/>
              <a:t>from</a:t>
            </a:r>
            <a:r>
              <a:rPr lang="fr-FR" i="1" dirty="0"/>
              <a:t> </a:t>
            </a:r>
            <a:r>
              <a:rPr lang="fr-FR" i="1" dirty="0" err="1"/>
              <a:t>Retraining</a:t>
            </a:r>
            <a:r>
              <a:rPr lang="fr-FR" i="1" dirty="0"/>
              <a:t>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870D1-A1D8-3747-AB8D-E9ADDD1C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26" y="1524434"/>
            <a:ext cx="2845451" cy="117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3969-1FD6-DB4C-BFA9-4C0A5A7E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Retrieving</a:t>
            </a:r>
            <a:r>
              <a:rPr lang="fr-FR" dirty="0"/>
              <a:t> the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12B30-8AFC-8B49-82B2-AB1AD8217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List all the jobs :</a:t>
            </a:r>
          </a:p>
          <a:p>
            <a:pPr marL="457200" lvl="1" indent="0">
              <a:buNone/>
            </a:pPr>
            <a:r>
              <a:rPr lang="fr-FR" i="1" dirty="0" err="1"/>
              <a:t>cf</a:t>
            </a:r>
            <a:r>
              <a:rPr lang="fr-FR" i="1" dirty="0"/>
              <a:t> </a:t>
            </a:r>
            <a:r>
              <a:rPr lang="fr-FR" i="1" dirty="0" err="1"/>
              <a:t>sapml</a:t>
            </a:r>
            <a:r>
              <a:rPr lang="fr-FR" i="1" dirty="0"/>
              <a:t> </a:t>
            </a:r>
            <a:r>
              <a:rPr lang="fr-FR" i="1" dirty="0" err="1"/>
              <a:t>fs</a:t>
            </a:r>
            <a:r>
              <a:rPr lang="fr-FR" i="1" dirty="0"/>
              <a:t> </a:t>
            </a:r>
            <a:r>
              <a:rPr lang="fr-FR" i="1" dirty="0" err="1"/>
              <a:t>list</a:t>
            </a:r>
            <a:r>
              <a:rPr lang="fr-FR" i="1" dirty="0"/>
              <a:t> jobs/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Get</a:t>
            </a:r>
            <a:r>
              <a:rPr lang="fr-FR" dirty="0"/>
              <a:t> a log file</a:t>
            </a:r>
          </a:p>
          <a:p>
            <a:pPr marL="457200" lvl="1" indent="0">
              <a:buNone/>
            </a:pPr>
            <a:r>
              <a:rPr lang="fr-FR" i="1" dirty="0" err="1"/>
              <a:t>cf</a:t>
            </a:r>
            <a:r>
              <a:rPr lang="fr-FR" i="1" dirty="0"/>
              <a:t> </a:t>
            </a:r>
            <a:r>
              <a:rPr lang="fr-FR" i="1" dirty="0" err="1"/>
              <a:t>sapml</a:t>
            </a:r>
            <a:r>
              <a:rPr lang="fr-FR" i="1" dirty="0"/>
              <a:t> </a:t>
            </a:r>
            <a:r>
              <a:rPr lang="fr-FR" i="1" dirty="0" err="1"/>
              <a:t>fs</a:t>
            </a:r>
            <a:r>
              <a:rPr lang="fr-FR" i="1" dirty="0"/>
              <a:t> </a:t>
            </a:r>
            <a:r>
              <a:rPr lang="fr-FR" i="1" dirty="0" err="1"/>
              <a:t>get</a:t>
            </a:r>
            <a:r>
              <a:rPr lang="fr-FR" i="1" dirty="0"/>
              <a:t> &lt;</a:t>
            </a:r>
            <a:r>
              <a:rPr lang="fr-FR" i="1" dirty="0" err="1"/>
              <a:t>job_name</a:t>
            </a:r>
            <a:r>
              <a:rPr lang="fr-FR" i="1" dirty="0"/>
              <a:t>&gt;/</a:t>
            </a:r>
            <a:r>
              <a:rPr lang="fr-FR" i="1" dirty="0" err="1"/>
              <a:t>retraining.log</a:t>
            </a:r>
            <a:r>
              <a:rPr lang="fr-FR" i="1" dirty="0"/>
              <a:t>  &lt;</a:t>
            </a:r>
            <a:r>
              <a:rPr lang="fr-FR" i="1" dirty="0" err="1"/>
              <a:t>local_name.log</a:t>
            </a:r>
            <a:r>
              <a:rPr lang="fr-FR" i="1" dirty="0"/>
              <a:t>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09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AA72-086B-ED47-811C-AA6316B0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Deploying</a:t>
            </a:r>
            <a:r>
              <a:rPr lang="fr-FR" dirty="0"/>
              <a:t>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58244-E690-A241-AB06-AC9BDC255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a </a:t>
            </a:r>
            <a:r>
              <a:rPr lang="fr-FR" dirty="0" err="1"/>
              <a:t>repository</a:t>
            </a:r>
            <a:r>
              <a:rPr lang="fr-FR" dirty="0"/>
              <a:t> and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deployed</a:t>
            </a:r>
            <a:r>
              <a:rPr lang="fr-FR" dirty="0"/>
              <a:t> </a:t>
            </a:r>
          </a:p>
          <a:p>
            <a:pPr>
              <a:lnSpc>
                <a:spcPct val="150000"/>
              </a:lnSpc>
            </a:pPr>
            <a:r>
              <a:rPr lang="fr-FR" dirty="0"/>
              <a:t>Listing all the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deployed</a:t>
            </a:r>
            <a:r>
              <a:rPr lang="fr-FR" dirty="0"/>
              <a:t> 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FR" sz="2200" i="1" dirty="0" err="1">
                <a:highlight>
                  <a:srgbClr val="FFFF00"/>
                </a:highlight>
                <a:latin typeface="Courier" pitchFamily="2" charset="0"/>
              </a:rPr>
              <a:t>Cf</a:t>
            </a:r>
            <a:r>
              <a:rPr lang="fr-FR" sz="22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2200" i="1" dirty="0" err="1">
                <a:highlight>
                  <a:srgbClr val="FFFF00"/>
                </a:highlight>
                <a:latin typeface="Courier" pitchFamily="2" charset="0"/>
              </a:rPr>
              <a:t>sapml</a:t>
            </a:r>
            <a:r>
              <a:rPr lang="fr-FR" sz="22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2200" i="1" dirty="0" err="1">
                <a:highlight>
                  <a:srgbClr val="FFFF00"/>
                </a:highlight>
                <a:latin typeface="Courier" pitchFamily="2" charset="0"/>
              </a:rPr>
              <a:t>retraining</a:t>
            </a:r>
            <a:r>
              <a:rPr lang="fr-FR" sz="22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2200" i="1" dirty="0" err="1">
                <a:highlight>
                  <a:srgbClr val="FFFF00"/>
                </a:highlight>
                <a:latin typeface="Courier" pitchFamily="2" charset="0"/>
              </a:rPr>
              <a:t>models</a:t>
            </a:r>
            <a:r>
              <a:rPr lang="fr-FR" sz="2200" i="1" dirty="0">
                <a:highlight>
                  <a:srgbClr val="FFFF00"/>
                </a:highlight>
                <a:latin typeface="Courier" pitchFamily="2" charset="0"/>
              </a:rPr>
              <a:t> –m image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Deploy</a:t>
            </a:r>
            <a:r>
              <a:rPr lang="fr-FR" dirty="0"/>
              <a:t> the model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FR" sz="2000" i="1" dirty="0" err="1">
                <a:highlight>
                  <a:srgbClr val="FFFF00"/>
                </a:highlight>
                <a:latin typeface="Courier" pitchFamily="2" charset="0"/>
              </a:rPr>
              <a:t>Cf</a:t>
            </a:r>
            <a:r>
              <a:rPr lang="fr-FR" sz="20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2000" i="1" dirty="0" err="1">
                <a:highlight>
                  <a:srgbClr val="FFFF00"/>
                </a:highlight>
                <a:latin typeface="Courier" pitchFamily="2" charset="0"/>
              </a:rPr>
              <a:t>sapml</a:t>
            </a:r>
            <a:r>
              <a:rPr lang="fr-FR" sz="20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2000" i="1" dirty="0" err="1">
                <a:highlight>
                  <a:srgbClr val="FFFF00"/>
                </a:highlight>
                <a:latin typeface="Courier" pitchFamily="2" charset="0"/>
              </a:rPr>
              <a:t>retraining</a:t>
            </a:r>
            <a:r>
              <a:rPr lang="fr-FR" sz="20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2000" i="1" dirty="0" err="1">
                <a:highlight>
                  <a:srgbClr val="FFFF00"/>
                </a:highlight>
                <a:latin typeface="Courier" pitchFamily="2" charset="0"/>
              </a:rPr>
              <a:t>model_deploy</a:t>
            </a:r>
            <a:r>
              <a:rPr lang="fr-FR" sz="2000" i="1" dirty="0">
                <a:highlight>
                  <a:srgbClr val="FFFF00"/>
                </a:highlight>
                <a:latin typeface="Courier" pitchFamily="2" charset="0"/>
              </a:rPr>
              <a:t> &lt;</a:t>
            </a:r>
            <a:r>
              <a:rPr lang="fr-FR" sz="2000" i="1" dirty="0" err="1">
                <a:highlight>
                  <a:srgbClr val="FFFF00"/>
                </a:highlight>
                <a:latin typeface="Courier" pitchFamily="2" charset="0"/>
              </a:rPr>
              <a:t>model_name</a:t>
            </a:r>
            <a:r>
              <a:rPr lang="fr-FR" sz="2000" i="1" dirty="0">
                <a:highlight>
                  <a:srgbClr val="FFFF00"/>
                </a:highlight>
                <a:latin typeface="Courier" pitchFamily="2" charset="0"/>
              </a:rPr>
              <a:t>&gt; &lt;version&gt; -m model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fr-FR" sz="2000" i="1" dirty="0" err="1">
                <a:highlight>
                  <a:srgbClr val="FFFF00"/>
                </a:highlight>
                <a:latin typeface="Courier" pitchFamily="2" charset="0"/>
              </a:rPr>
              <a:t>Cf</a:t>
            </a:r>
            <a:r>
              <a:rPr lang="fr-FR" sz="20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2000" i="1" dirty="0" err="1">
                <a:highlight>
                  <a:srgbClr val="FFFF00"/>
                </a:highlight>
                <a:latin typeface="Courier" pitchFamily="2" charset="0"/>
              </a:rPr>
              <a:t>sapml</a:t>
            </a:r>
            <a:r>
              <a:rPr lang="fr-FR" sz="20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2000" i="1" dirty="0" err="1">
                <a:highlight>
                  <a:srgbClr val="FFFF00"/>
                </a:highlight>
                <a:latin typeface="Courier" pitchFamily="2" charset="0"/>
              </a:rPr>
              <a:t>retraining</a:t>
            </a:r>
            <a:r>
              <a:rPr lang="fr-FR" sz="20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2000" i="1" dirty="0" err="1">
                <a:highlight>
                  <a:srgbClr val="FFFF00"/>
                </a:highlight>
                <a:latin typeface="Courier" pitchFamily="2" charset="0"/>
              </a:rPr>
              <a:t>model_deploy</a:t>
            </a:r>
            <a:r>
              <a:rPr lang="fr-FR" sz="2000" i="1" dirty="0">
                <a:highlight>
                  <a:srgbClr val="FFFF00"/>
                </a:highlight>
                <a:latin typeface="Courier" pitchFamily="2" charset="0"/>
              </a:rPr>
              <a:t> Brands1 1 –m image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To </a:t>
            </a:r>
            <a:r>
              <a:rPr lang="fr-FR" sz="2400" dirty="0" err="1"/>
              <a:t>get</a:t>
            </a:r>
            <a:r>
              <a:rPr lang="fr-FR" sz="2400" dirty="0"/>
              <a:t> the </a:t>
            </a:r>
            <a:r>
              <a:rPr lang="fr-FR" sz="2400" dirty="0" err="1"/>
              <a:t>list</a:t>
            </a:r>
            <a:r>
              <a:rPr lang="fr-FR" sz="2400" dirty="0"/>
              <a:t> of all the </a:t>
            </a:r>
            <a:r>
              <a:rPr lang="fr-FR" sz="2400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currently</a:t>
            </a:r>
            <a:r>
              <a:rPr lang="fr-FR" sz="2400" dirty="0"/>
              <a:t> </a:t>
            </a:r>
            <a:r>
              <a:rPr lang="fr-FR" sz="2400" dirty="0" err="1"/>
              <a:t>deployed</a:t>
            </a:r>
            <a:r>
              <a:rPr lang="fr-FR" sz="2400" dirty="0"/>
              <a:t>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fr-FR" sz="1900" i="1" dirty="0" err="1">
                <a:highlight>
                  <a:srgbClr val="FFFF00"/>
                </a:highlight>
                <a:latin typeface="Courier" pitchFamily="2" charset="0"/>
              </a:rPr>
              <a:t>Cf</a:t>
            </a:r>
            <a:r>
              <a:rPr lang="fr-FR" sz="19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1900" i="1" dirty="0" err="1">
                <a:highlight>
                  <a:srgbClr val="FFFF00"/>
                </a:highlight>
                <a:latin typeface="Courier" pitchFamily="2" charset="0"/>
              </a:rPr>
              <a:t>sapml</a:t>
            </a:r>
            <a:r>
              <a:rPr lang="fr-FR" sz="19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1900" i="1" dirty="0" err="1">
                <a:highlight>
                  <a:srgbClr val="FFFF00"/>
                </a:highlight>
                <a:latin typeface="Courier" pitchFamily="2" charset="0"/>
              </a:rPr>
              <a:t>retraining</a:t>
            </a:r>
            <a:r>
              <a:rPr lang="fr-FR" sz="1900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sz="1900" i="1" dirty="0" err="1">
                <a:highlight>
                  <a:srgbClr val="FFFF00"/>
                </a:highlight>
                <a:latin typeface="Courier" pitchFamily="2" charset="0"/>
              </a:rPr>
              <a:t>model_deployments</a:t>
            </a:r>
            <a:r>
              <a:rPr lang="fr-FR" sz="1900" i="1" dirty="0">
                <a:highlight>
                  <a:srgbClr val="FFFF00"/>
                </a:highlight>
                <a:latin typeface="Courier" pitchFamily="2" charset="0"/>
              </a:rPr>
              <a:t> –m image</a:t>
            </a:r>
          </a:p>
        </p:txBody>
      </p:sp>
    </p:spTree>
    <p:extLst>
      <p:ext uri="{BB962C8B-B14F-4D97-AF65-F5344CB8AC3E}">
        <p14:creationId xmlns:p14="http://schemas.microsoft.com/office/powerpoint/2010/main" val="427037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585C-2B36-9846-8483-5473FB50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Prerequesites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F6D8F-8E8D-6043-854F-FADA8426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331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Install Cloud </a:t>
            </a:r>
            <a:r>
              <a:rPr lang="fr-FR" dirty="0" err="1"/>
              <a:t>Foundry</a:t>
            </a:r>
            <a:r>
              <a:rPr lang="fr-FR" dirty="0"/>
              <a:t> (CLI)</a:t>
            </a:r>
          </a:p>
          <a:p>
            <a:pPr marL="457200" lvl="1" indent="0">
              <a:buNone/>
            </a:pPr>
            <a:r>
              <a:rPr lang="fr-FR" dirty="0"/>
              <a:t>Go to Cloud </a:t>
            </a:r>
            <a:r>
              <a:rPr lang="fr-FR" dirty="0" err="1"/>
              <a:t>Foundry</a:t>
            </a:r>
            <a:r>
              <a:rPr lang="fr-FR" dirty="0"/>
              <a:t> CLI </a:t>
            </a:r>
            <a:r>
              <a:rPr lang="fr-FR" dirty="0" err="1"/>
              <a:t>download</a:t>
            </a:r>
            <a:r>
              <a:rPr lang="fr-FR" dirty="0"/>
              <a:t> page </a:t>
            </a:r>
            <a:r>
              <a:rPr lang="fr-FR" dirty="0">
                <a:hlinkClick r:id="rId3"/>
              </a:rPr>
              <a:t>https://github.com/cloudfoundry/cli#downloads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Download</a:t>
            </a:r>
            <a:r>
              <a:rPr lang="fr-FR" dirty="0"/>
              <a:t> and </a:t>
            </a:r>
            <a:r>
              <a:rPr lang="fr-FR" dirty="0" err="1"/>
              <a:t>run</a:t>
            </a:r>
            <a:r>
              <a:rPr lang="fr-FR" dirty="0"/>
              <a:t> the installer </a:t>
            </a:r>
            <a:r>
              <a:rPr lang="fr-FR" dirty="0" err="1"/>
              <a:t>specific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platform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Online Help :</a:t>
            </a:r>
          </a:p>
          <a:p>
            <a:pPr marL="457200" lvl="1" indent="0">
              <a:buNone/>
            </a:pPr>
            <a:r>
              <a:rPr lang="fr-FR" dirty="0">
                <a:hlinkClick r:id="rId4"/>
              </a:rPr>
              <a:t>https://developers.sap.com/tutorials/cp-cf-download-cli.html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322FB-B675-7E41-8EC0-9125442F4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672" y="4105973"/>
            <a:ext cx="3840992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67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31F1-2272-A64E-BB31-7F637FF3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Listing </a:t>
            </a:r>
            <a:r>
              <a:rPr lang="fr-FR" dirty="0" err="1"/>
              <a:t>deployed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8E089-31C1-F14F-B631-2756C421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Listing all </a:t>
            </a:r>
            <a:r>
              <a:rPr lang="fr-FR" dirty="0" err="1"/>
              <a:t>deployed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pPr marL="457200" lvl="1" indent="0">
              <a:buNone/>
            </a:pP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Cf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sapml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modelserver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list</a:t>
            </a:r>
            <a:endParaRPr lang="fr-FR" i="1" dirty="0">
              <a:highlight>
                <a:srgbClr val="FFFF00"/>
              </a:highlight>
              <a:latin typeface="Courier" pitchFamily="2" charset="0"/>
            </a:endParaRPr>
          </a:p>
          <a:p>
            <a:pPr marL="457200" lvl="1" indent="0">
              <a:buNone/>
            </a:pPr>
            <a:endParaRPr lang="fr-FR" i="1" dirty="0"/>
          </a:p>
          <a:p>
            <a:r>
              <a:rPr lang="fr-FR" dirty="0" err="1"/>
              <a:t>Getting</a:t>
            </a:r>
            <a:r>
              <a:rPr lang="fr-FR" dirty="0"/>
              <a:t> info on a </a:t>
            </a:r>
            <a:r>
              <a:rPr lang="fr-FR" dirty="0" err="1"/>
              <a:t>deployed</a:t>
            </a:r>
            <a:r>
              <a:rPr lang="fr-FR" dirty="0"/>
              <a:t> model</a:t>
            </a:r>
          </a:p>
          <a:p>
            <a:pPr marL="457200" lvl="1" indent="0">
              <a:buNone/>
            </a:pP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Cf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sapml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modelserver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get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&lt;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model_id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&gt;</a:t>
            </a:r>
          </a:p>
          <a:p>
            <a:endParaRPr lang="fr-FR" dirty="0"/>
          </a:p>
          <a:p>
            <a:r>
              <a:rPr lang="fr-FR" dirty="0" err="1"/>
              <a:t>Undeploying</a:t>
            </a:r>
            <a:r>
              <a:rPr lang="fr-FR" dirty="0"/>
              <a:t> a model </a:t>
            </a:r>
          </a:p>
          <a:p>
            <a:pPr marL="457200" lvl="1" indent="0">
              <a:buNone/>
            </a:pP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Cf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sapml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modelserver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 </a:t>
            </a:r>
            <a:r>
              <a:rPr lang="fr-FR" i="1">
                <a:highlight>
                  <a:srgbClr val="FFFF00"/>
                </a:highlight>
                <a:latin typeface="Courier" pitchFamily="2" charset="0"/>
              </a:rPr>
              <a:t>delete 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&lt;</a:t>
            </a:r>
            <a:r>
              <a:rPr lang="fr-FR" i="1" dirty="0" err="1">
                <a:highlight>
                  <a:srgbClr val="FFFF00"/>
                </a:highlight>
                <a:latin typeface="Courier" pitchFamily="2" charset="0"/>
              </a:rPr>
              <a:t>model_id</a:t>
            </a:r>
            <a:r>
              <a:rPr lang="fr-FR" i="1" dirty="0">
                <a:highlight>
                  <a:srgbClr val="FFFF00"/>
                </a:highlight>
                <a:latin typeface="Courier" pitchFamily="2" charset="0"/>
              </a:rPr>
              <a:t>&gt;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1501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355D-A067-6A43-A618-304BF345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Bring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36C74-0DDB-C54B-91D1-87685DAF5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TensorFlow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1.3, 1.7, 1.8</a:t>
            </a:r>
          </a:p>
          <a:p>
            <a:endParaRPr lang="fr-FR" dirty="0"/>
          </a:p>
          <a:p>
            <a:r>
              <a:rPr lang="fr-FR" dirty="0" err="1"/>
              <a:t>Deploy</a:t>
            </a:r>
            <a:r>
              <a:rPr lang="fr-FR" dirty="0"/>
              <a:t> </a:t>
            </a:r>
            <a:r>
              <a:rPr lang="fr-FR" dirty="0" err="1"/>
              <a:t>App.py</a:t>
            </a:r>
            <a:r>
              <a:rPr lang="fr-FR" dirty="0"/>
              <a:t> to cloud</a:t>
            </a:r>
          </a:p>
          <a:p>
            <a:pPr marL="457200" lvl="1" indent="0">
              <a:buNone/>
            </a:pPr>
            <a:r>
              <a:rPr lang="fr-FR" dirty="0" err="1">
                <a:highlight>
                  <a:srgbClr val="FFFF00"/>
                </a:highlight>
                <a:latin typeface="Courier" pitchFamily="2" charset="0"/>
              </a:rPr>
              <a:t>cf</a:t>
            </a:r>
            <a:r>
              <a:rPr lang="fr-FR" dirty="0">
                <a:highlight>
                  <a:srgbClr val="FFFF00"/>
                </a:highlight>
                <a:latin typeface="Courier" pitchFamily="2" charset="0"/>
              </a:rPr>
              <a:t> push</a:t>
            </a:r>
          </a:p>
          <a:p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Postman</a:t>
            </a:r>
            <a:r>
              <a:rPr lang="fr-FR" dirty="0"/>
              <a:t> POST to test the </a:t>
            </a:r>
            <a:r>
              <a:rPr lang="fr-FR" dirty="0" err="1"/>
              <a:t>inference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169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F774-1743-DC4C-9E73-EFF94078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(</a:t>
            </a:r>
            <a:r>
              <a:rPr lang="fr-FR" sz="3600" dirty="0" err="1"/>
              <a:t>Optional</a:t>
            </a:r>
            <a:r>
              <a:rPr lang="fr-FR" sz="3600" dirty="0"/>
              <a:t>) </a:t>
            </a:r>
            <a:r>
              <a:rPr lang="fr-FR" dirty="0" err="1"/>
              <a:t>Uploading</a:t>
            </a:r>
            <a:r>
              <a:rPr lang="fr-FR" dirty="0"/>
              <a:t> images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retraining</a:t>
            </a:r>
            <a:r>
              <a:rPr lang="fr-FR" dirty="0"/>
              <a:t> </a:t>
            </a:r>
            <a:r>
              <a:rPr lang="fr-FR" b="1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6434-ED21-D34B-8085-CE5743F0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Edit file </a:t>
            </a:r>
            <a:r>
              <a:rPr lang="fr-FR" b="1" dirty="0"/>
              <a:t>~.mc/</a:t>
            </a:r>
            <a:r>
              <a:rPr lang="fr-FR" b="1" dirty="0" err="1"/>
              <a:t>config.json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retrieved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secretkey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accessKey</a:t>
            </a:r>
            <a:endParaRPr lang="fr-FR" dirty="0"/>
          </a:p>
          <a:p>
            <a:r>
              <a:rPr lang="fr-FR" dirty="0" err="1"/>
              <a:t>Launch</a:t>
            </a:r>
            <a:r>
              <a:rPr lang="fr-FR" dirty="0"/>
              <a:t> </a:t>
            </a:r>
            <a:r>
              <a:rPr lang="fr-FR" dirty="0" err="1"/>
              <a:t>Minio</a:t>
            </a:r>
            <a:r>
              <a:rPr lang="fr-FR" dirty="0"/>
              <a:t> </a:t>
            </a:r>
            <a:r>
              <a:rPr lang="fr-FR" dirty="0" err="1"/>
              <a:t>Webserver</a:t>
            </a:r>
            <a:endParaRPr lang="fr-FR" dirty="0"/>
          </a:p>
          <a:p>
            <a:pPr marL="457200" lvl="1" indent="0">
              <a:buNone/>
            </a:pPr>
            <a:r>
              <a:rPr lang="fr-FR" dirty="0">
                <a:hlinkClick r:id="rId3"/>
              </a:rPr>
              <a:t>https://play.min.io:9000/minio/login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441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0739-C2CC-1D4C-B57B-E6001DC0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Re-train Image Classification with </a:t>
            </a:r>
            <a:r>
              <a:rPr lang="en-US" b="1" dirty="0" err="1"/>
              <a:t>sapml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E1F5-80E4-E449-AA9E-DBE30E71B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Enter the command: </a:t>
            </a:r>
            <a:br>
              <a:rPr lang="en-US" dirty="0"/>
            </a:br>
            <a:endParaRPr lang="fr-FR" dirty="0"/>
          </a:p>
          <a:p>
            <a:r>
              <a:rPr lang="en-US" i="1" dirty="0" err="1"/>
              <a:t>cf</a:t>
            </a:r>
            <a:r>
              <a:rPr lang="en-US" i="1" dirty="0"/>
              <a:t> service-key &lt;instance name&gt; &lt;service key&gt; </a:t>
            </a:r>
            <a:endParaRPr lang="fr-FR" i="1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.</a:t>
            </a:r>
            <a:r>
              <a:rPr lang="fr-FR" dirty="0">
                <a:effectLst/>
              </a:rPr>
              <a:t> </a:t>
            </a:r>
          </a:p>
          <a:p>
            <a:pPr marL="457200" lvl="1" indent="0">
              <a:buNone/>
            </a:pPr>
            <a:r>
              <a:rPr lang="fr-FR" i="1" dirty="0" err="1"/>
              <a:t>Cf</a:t>
            </a:r>
            <a:r>
              <a:rPr lang="fr-FR" i="1" dirty="0"/>
              <a:t> </a:t>
            </a:r>
            <a:r>
              <a:rPr lang="fr-FR" i="1" dirty="0" err="1"/>
              <a:t>sapml</a:t>
            </a:r>
            <a:r>
              <a:rPr lang="fr-FR" i="1" dirty="0"/>
              <a:t> </a:t>
            </a:r>
            <a:r>
              <a:rPr lang="fr-FR" i="1" dirty="0" err="1"/>
              <a:t>modelserver</a:t>
            </a:r>
            <a:r>
              <a:rPr lang="fr-FR" i="1" dirty="0"/>
              <a:t> </a:t>
            </a:r>
            <a:r>
              <a:rPr lang="fr-FR" i="1" dirty="0" err="1"/>
              <a:t>delete</a:t>
            </a:r>
            <a:r>
              <a:rPr lang="fr-FR" i="1" dirty="0"/>
              <a:t> &lt;</a:t>
            </a:r>
            <a:r>
              <a:rPr lang="fr-FR" i="1" dirty="0" err="1"/>
              <a:t>model_id</a:t>
            </a:r>
            <a:r>
              <a:rPr lang="fr-FR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8335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EABA-03F1-5341-9F7E-DAEE99B2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Prerequesites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CF690-2748-304C-B6EF-CBA6D0DF9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Install Chrome </a:t>
            </a:r>
            <a:r>
              <a:rPr lang="fr-FR" dirty="0" err="1"/>
              <a:t>Postman</a:t>
            </a:r>
            <a:r>
              <a:rPr lang="fr-FR" dirty="0"/>
              <a:t> application</a:t>
            </a:r>
            <a:endParaRPr lang="fr-FR" dirty="0">
              <a:hlinkClick r:id="rId3"/>
            </a:endParaRPr>
          </a:p>
          <a:p>
            <a:pPr marL="457200" lvl="1" indent="0">
              <a:buNone/>
            </a:pPr>
            <a:r>
              <a:rPr lang="fr-FR" dirty="0">
                <a:hlinkClick r:id="rId3"/>
              </a:rPr>
              <a:t>https://chrome.google.com/webstore/detail/postman/fhbjgbiflinjbdggehcddcbncdddomop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C00FFD-F589-1648-9CCF-9AE2C93B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7414261" cy="23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2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1681-5D7F-2745-9EC6-1311F1FA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Prerequisites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89E38-E36C-7A4D-9A9C-BB67768AD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Install Chrome </a:t>
            </a:r>
            <a:r>
              <a:rPr lang="fr-FR" dirty="0" err="1"/>
              <a:t>Postman</a:t>
            </a:r>
            <a:r>
              <a:rPr lang="fr-FR" dirty="0"/>
              <a:t> </a:t>
            </a:r>
            <a:r>
              <a:rPr lang="fr-FR" dirty="0" err="1"/>
              <a:t>Interceptor</a:t>
            </a:r>
            <a:r>
              <a:rPr lang="fr-FR" dirty="0"/>
              <a:t>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 err="1"/>
              <a:t>Navigate</a:t>
            </a:r>
            <a:r>
              <a:rPr lang="fr-FR" sz="2000" dirty="0"/>
              <a:t> to </a:t>
            </a:r>
            <a:r>
              <a:rPr lang="fr-FR" sz="2000" dirty="0">
                <a:hlinkClick r:id="rId3"/>
              </a:rPr>
              <a:t>https://chrome.google.com/webstore/search/postman%20interceptor</a:t>
            </a:r>
            <a:r>
              <a:rPr lang="fr-FR" sz="2000" dirty="0"/>
              <a:t> and select the </a:t>
            </a:r>
            <a:r>
              <a:rPr lang="fr-FR" sz="2000" b="1" dirty="0" err="1"/>
              <a:t>Postman</a:t>
            </a:r>
            <a:r>
              <a:rPr lang="fr-FR" sz="2000" b="1" dirty="0"/>
              <a:t> </a:t>
            </a:r>
            <a:r>
              <a:rPr lang="fr-FR" sz="2000" b="1" dirty="0" err="1"/>
              <a:t>Interceptor</a:t>
            </a:r>
            <a:r>
              <a:rPr lang="fr-FR" sz="2000" dirty="0"/>
              <a:t> </a:t>
            </a:r>
            <a:r>
              <a:rPr lang="fr-FR" sz="2000" dirty="0" err="1"/>
              <a:t>tool</a:t>
            </a:r>
            <a:endParaRPr lang="fr-FR" sz="2000" b="1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4998E-5130-BC43-961F-3045626DE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121455"/>
            <a:ext cx="10477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58F3-4487-4F4B-A2AC-77A7D42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Prequisites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105A-C831-B14B-91E6-D230516EF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2. Click </a:t>
            </a:r>
            <a:r>
              <a:rPr lang="fr-FR" b="1" dirty="0" err="1"/>
              <a:t>Add</a:t>
            </a:r>
            <a:r>
              <a:rPr lang="fr-FR" b="1" dirty="0"/>
              <a:t> to Chrome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F86EC-F562-D349-92BE-38691079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80" y="2301732"/>
            <a:ext cx="7078019" cy="43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0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746A-6362-474D-AC54-F7191A4F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ML Foundation Service Instance &amp; Service Key</a:t>
            </a:r>
            <a:r>
              <a:rPr lang="fr-FR" dirty="0">
                <a:effectLst/>
              </a:rPr>
              <a:t> 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3E247-8CAC-C741-9138-B2EAC8241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58699"/>
            <a:ext cx="5419137" cy="28689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47B9B-328F-9D41-B714-D8043E714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223" y="2158699"/>
            <a:ext cx="5198371" cy="1526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7F8B03-B47B-7941-A5A4-75DC20A21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223" y="3621729"/>
            <a:ext cx="4972915" cy="14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6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73B3-64AC-B64C-8189-7DC32DDB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Access </a:t>
            </a:r>
            <a:r>
              <a:rPr lang="fr-FR" dirty="0" err="1"/>
              <a:t>Token</a:t>
            </a:r>
            <a:r>
              <a:rPr lang="fr-FR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Postman</a:t>
            </a:r>
            <a:r>
              <a:rPr lang="fr-FR" sz="2800" dirty="0"/>
              <a:t> (</a:t>
            </a:r>
            <a:r>
              <a:rPr lang="fr-FR" sz="2800" dirty="0" err="1"/>
              <a:t>from</a:t>
            </a:r>
            <a:r>
              <a:rPr lang="fr-FR" sz="2800" dirty="0"/>
              <a:t> Chrome)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87080-1E6E-404E-8F2A-766A274D1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00686"/>
            <a:ext cx="5575300" cy="1993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8AD48-4961-D94A-85BC-9136E767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3" y="3175000"/>
            <a:ext cx="5549900" cy="3683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011262-FD76-314A-B19F-5B07CB6E9371}"/>
              </a:ext>
            </a:extLst>
          </p:cNvPr>
          <p:cNvSpPr/>
          <p:nvPr/>
        </p:nvSpPr>
        <p:spPr>
          <a:xfrm>
            <a:off x="6582033" y="19006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At the end of the URL add the following string 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b="1" dirty="0" err="1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oauth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b="1" dirty="0" err="1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token?grant_type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b="1" dirty="0" err="1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client_credentials</a:t>
            </a:r>
            <a:endParaRPr lang="fr-FR" dirty="0">
              <a:solidFill>
                <a:srgbClr val="333333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4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025F-8A4A-A24D-8A82-A29C5E3E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Login to CF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3686-449B-2148-AAB3-C09F222C9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501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/>
              <a:t>cf</a:t>
            </a:r>
            <a:r>
              <a:rPr lang="en-US" i="1" dirty="0"/>
              <a:t> login -a </a:t>
            </a:r>
            <a:r>
              <a:rPr lang="en-GB" i="1" dirty="0"/>
              <a:t>api.cf.us10.hana.ondemand.com -u </a:t>
            </a:r>
            <a:r>
              <a:rPr lang="en-US" i="1" dirty="0">
                <a:hlinkClick r:id="rId3"/>
              </a:rPr>
              <a:t>ml-train+us-112@sap.com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Listing all Services </a:t>
            </a:r>
          </a:p>
          <a:p>
            <a:pPr marL="457200" lvl="1" indent="0">
              <a:buNone/>
            </a:pPr>
            <a:r>
              <a:rPr lang="en-US" i="1" dirty="0" err="1"/>
              <a:t>Cf</a:t>
            </a:r>
            <a:r>
              <a:rPr lang="en-US" i="1" dirty="0"/>
              <a:t> services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86E7D-FA12-7F4E-801F-EA157C792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77" y="2490850"/>
            <a:ext cx="7429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0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29EC-6246-784E-9161-6EC3F9FA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Re-train Image Classification with </a:t>
            </a:r>
            <a:r>
              <a:rPr lang="en-US" b="1" dirty="0" err="1"/>
              <a:t>sapml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92B2F-85EB-D946-AA1F-5E6BAACC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4964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cf</a:t>
            </a:r>
            <a:r>
              <a:rPr lang="en-US" dirty="0"/>
              <a:t> login -a </a:t>
            </a:r>
            <a:r>
              <a:rPr lang="en-GB" dirty="0"/>
              <a:t>api.cf.us10.hana.ondemand.com -u </a:t>
            </a:r>
            <a:r>
              <a:rPr lang="en-US" dirty="0">
                <a:hlinkClick r:id="rId3"/>
              </a:rPr>
              <a:t>ml-train+us-112@sap.com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dirty="0" err="1"/>
              <a:t>cf</a:t>
            </a:r>
            <a:r>
              <a:rPr lang="fr-FR" dirty="0"/>
              <a:t> service-key ml_instance_2806 ml_instance_2806_key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Download the SAPML CF plugin from:</a:t>
            </a:r>
            <a:endParaRPr lang="fr-F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de-DE" u="sng" dirty="0">
                <a:hlinkClick r:id="rId4"/>
              </a:rPr>
              <a:t>https://tools.hana.ondemand.com/#mlfoundation</a:t>
            </a:r>
            <a:r>
              <a:rPr lang="fr-FR" dirty="0">
                <a:effectLst/>
              </a:rPr>
              <a:t> </a:t>
            </a:r>
            <a:endParaRPr lang="de-DE" altLang="fr-FR" sz="2000" dirty="0">
              <a:solidFill>
                <a:srgbClr val="24292E"/>
              </a:solidFill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de-DE" altLang="fr-FR" sz="2400" dirty="0">
                <a:solidFill>
                  <a:srgbClr val="24292E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cf </a:t>
            </a:r>
            <a:r>
              <a:rPr lang="de-DE" altLang="fr-FR" sz="2400" dirty="0" err="1">
                <a:solidFill>
                  <a:srgbClr val="24292E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install-plugin</a:t>
            </a:r>
            <a:r>
              <a:rPr lang="de-DE" altLang="fr-FR" sz="2400" dirty="0">
                <a:solidFill>
                  <a:srgbClr val="24292E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-f </a:t>
            </a:r>
            <a:r>
              <a:rPr lang="de-DE" altLang="fr-FR" sz="2400" b="1" dirty="0">
                <a:solidFill>
                  <a:srgbClr val="24292E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de-DE" altLang="fr-FR" sz="2400" b="1" dirty="0" err="1">
                <a:solidFill>
                  <a:srgbClr val="24292E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your</a:t>
            </a:r>
            <a:r>
              <a:rPr lang="de-DE" altLang="fr-FR" sz="2400" b="1" dirty="0">
                <a:solidFill>
                  <a:srgbClr val="24292E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Folder&gt;</a:t>
            </a:r>
            <a:r>
              <a:rPr lang="de-DE" altLang="fr-FR" sz="2400" dirty="0">
                <a:solidFill>
                  <a:srgbClr val="24292E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\</a:t>
            </a:r>
            <a:r>
              <a:rPr lang="de-DE" altLang="fr-FR" sz="2400" dirty="0" err="1">
                <a:solidFill>
                  <a:srgbClr val="24292E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sapmlcli</a:t>
            </a:r>
            <a:r>
              <a:rPr kumimoji="0" lang="de-DE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fr-F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5A16C-40C1-6549-8C25-83917FAB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677" y="5352844"/>
            <a:ext cx="10755086" cy="13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2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5669</TotalTime>
  <Words>690</Words>
  <Application>Microsoft Macintosh PowerPoint</Application>
  <PresentationFormat>Widescreen</PresentationFormat>
  <Paragraphs>158</Paragraphs>
  <Slides>23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BentonSans</vt:lpstr>
      <vt:lpstr>BentonSans Medium</vt:lpstr>
      <vt:lpstr>Calibri</vt:lpstr>
      <vt:lpstr>Calibri Light</vt:lpstr>
      <vt:lpstr>Consolas</vt:lpstr>
      <vt:lpstr>Courier</vt:lpstr>
      <vt:lpstr>Office Theme</vt:lpstr>
      <vt:lpstr>SAP Leonardo Machine Learning Foundation</vt:lpstr>
      <vt:lpstr>Prerequesites</vt:lpstr>
      <vt:lpstr>Prerequesites</vt:lpstr>
      <vt:lpstr>Prerequisites</vt:lpstr>
      <vt:lpstr>Prequisites</vt:lpstr>
      <vt:lpstr>Create ML Foundation Service Instance &amp; Service Key </vt:lpstr>
      <vt:lpstr>Generate Access Token with Postman (from Chrome)</vt:lpstr>
      <vt:lpstr>Login to CF CLI</vt:lpstr>
      <vt:lpstr>Re-train Image Classification with sapml</vt:lpstr>
      <vt:lpstr>Setting/Getting sapml config</vt:lpstr>
      <vt:lpstr>Init and list sapml fs (file system)</vt:lpstr>
      <vt:lpstr>(Optional) Uploading images before retraining 1</vt:lpstr>
      <vt:lpstr>(Optional) Uploading images before retraining 2</vt:lpstr>
      <vt:lpstr>(Optional) Uploading images before retraining 2</vt:lpstr>
      <vt:lpstr>Browsing Repo</vt:lpstr>
      <vt:lpstr>Web Access to SAPS3 repository</vt:lpstr>
      <vt:lpstr>Submit a retraining job</vt:lpstr>
      <vt:lpstr>Retrieving the logs</vt:lpstr>
      <vt:lpstr>Deploying the model</vt:lpstr>
      <vt:lpstr>Listing deployed models</vt:lpstr>
      <vt:lpstr>Bring Your Own Model</vt:lpstr>
      <vt:lpstr>(Optional) Uploading images before retraining 3</vt:lpstr>
      <vt:lpstr>Re-train Image Classification with sapml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DIETZ, Nathalie</dc:creator>
  <cp:lastModifiedBy>DIETZ, Nathalie</cp:lastModifiedBy>
  <cp:revision>33</cp:revision>
  <dcterms:created xsi:type="dcterms:W3CDTF">2019-05-17T08:50:21Z</dcterms:created>
  <dcterms:modified xsi:type="dcterms:W3CDTF">2019-05-21T07:20:17Z</dcterms:modified>
</cp:coreProperties>
</file>